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4" r:id="rId5"/>
    <p:sldId id="257" r:id="rId6"/>
    <p:sldId id="263" r:id="rId7"/>
    <p:sldId id="281" r:id="rId8"/>
    <p:sldId id="282" r:id="rId9"/>
    <p:sldId id="279" r:id="rId10"/>
    <p:sldId id="283" r:id="rId11"/>
    <p:sldId id="280" r:id="rId12"/>
    <p:sldId id="284" r:id="rId13"/>
    <p:sldId id="269" r:id="rId14"/>
    <p:sldId id="285" r:id="rId15"/>
    <p:sldId id="286" r:id="rId16"/>
    <p:sldId id="258" r:id="rId17"/>
    <p:sldId id="287" r:id="rId18"/>
    <p:sldId id="291" r:id="rId19"/>
    <p:sldId id="299" r:id="rId20"/>
    <p:sldId id="288" r:id="rId21"/>
    <p:sldId id="293" r:id="rId22"/>
    <p:sldId id="292" r:id="rId23"/>
    <p:sldId id="301" r:id="rId24"/>
    <p:sldId id="294" r:id="rId25"/>
    <p:sldId id="302" r:id="rId26"/>
    <p:sldId id="297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0"/>
    <p:restoredTop sz="86401"/>
  </p:normalViewPr>
  <p:slideViewPr>
    <p:cSldViewPr snapToGrid="0" snapToObjects="1">
      <p:cViewPr>
        <p:scale>
          <a:sx n="97" d="100"/>
          <a:sy n="97" d="100"/>
        </p:scale>
        <p:origin x="528" y="840"/>
      </p:cViewPr>
      <p:guideLst/>
    </p:cSldViewPr>
  </p:slideViewPr>
  <p:outlineViewPr>
    <p:cViewPr>
      <p:scale>
        <a:sx n="33" d="100"/>
        <a:sy n="33" d="100"/>
      </p:scale>
      <p:origin x="0" y="-114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77724-3682-2545-B854-58A4C67B3321}" type="doc">
      <dgm:prSet loTypeId="urn:microsoft.com/office/officeart/2005/8/layout/pyramid1" loCatId="" qsTypeId="urn:microsoft.com/office/officeart/2005/8/quickstyle/simple1" qsCatId="simple" csTypeId="urn:microsoft.com/office/officeart/2005/8/colors/colorful4" csCatId="colorful" phldr="1"/>
      <dgm:spPr/>
    </dgm:pt>
    <dgm:pt modelId="{3575E875-F220-7249-9CFE-7F853F9D27F3}">
      <dgm:prSet phldrT="[Text]" custT="1"/>
      <dgm:spPr/>
      <dgm:t>
        <a:bodyPr/>
        <a:lstStyle/>
        <a:p>
          <a:r>
            <a:rPr lang="en-US" sz="2400" b="1" dirty="0"/>
            <a:t>Robots kill us</a:t>
          </a:r>
        </a:p>
      </dgm:t>
    </dgm:pt>
    <dgm:pt modelId="{24F064F3-0492-6B41-91B1-7732C1554321}" type="parTrans" cxnId="{13696264-034D-1448-8E5A-3EB370D27D61}">
      <dgm:prSet/>
      <dgm:spPr/>
      <dgm:t>
        <a:bodyPr/>
        <a:lstStyle/>
        <a:p>
          <a:endParaRPr lang="en-US"/>
        </a:p>
      </dgm:t>
    </dgm:pt>
    <dgm:pt modelId="{CD75FDF6-6F4A-2744-A89B-38F80446362B}" type="sibTrans" cxnId="{13696264-034D-1448-8E5A-3EB370D27D61}">
      <dgm:prSet/>
      <dgm:spPr/>
      <dgm:t>
        <a:bodyPr/>
        <a:lstStyle/>
        <a:p>
          <a:endParaRPr lang="en-US"/>
        </a:p>
      </dgm:t>
    </dgm:pt>
    <dgm:pt modelId="{8B80D846-9CCA-7541-A04F-F9C950300467}">
      <dgm:prSet phldrT="[Text]" custT="1"/>
      <dgm:spPr/>
      <dgm:t>
        <a:bodyPr/>
        <a:lstStyle/>
        <a:p>
          <a:r>
            <a:rPr lang="en-US" sz="2000" b="1" dirty="0"/>
            <a:t>Roombas become a little too good at cleaning</a:t>
          </a:r>
        </a:p>
      </dgm:t>
    </dgm:pt>
    <dgm:pt modelId="{95C6ABFE-DC28-3F48-8BB7-9E44EE19F236}" type="parTrans" cxnId="{F30EA97A-AF75-2F4B-AD50-C190DB067C09}">
      <dgm:prSet/>
      <dgm:spPr/>
      <dgm:t>
        <a:bodyPr/>
        <a:lstStyle/>
        <a:p>
          <a:endParaRPr lang="en-US"/>
        </a:p>
      </dgm:t>
    </dgm:pt>
    <dgm:pt modelId="{DB1D503A-D14B-7F42-90F8-DDB016B828A8}" type="sibTrans" cxnId="{F30EA97A-AF75-2F4B-AD50-C190DB067C09}">
      <dgm:prSet/>
      <dgm:spPr/>
      <dgm:t>
        <a:bodyPr/>
        <a:lstStyle/>
        <a:p>
          <a:endParaRPr lang="en-US"/>
        </a:p>
      </dgm:t>
    </dgm:pt>
    <dgm:pt modelId="{3963A011-9FA3-9F45-AE56-3FBE657B8B5A}">
      <dgm:prSet phldrT="[Text]" custT="1"/>
      <dgm:spPr/>
      <dgm:t>
        <a:bodyPr/>
        <a:lstStyle/>
        <a:p>
          <a:r>
            <a:rPr lang="en-US" sz="2000" b="1" dirty="0"/>
            <a:t>All our data scientists work on the Spark cluster without memory errors</a:t>
          </a:r>
        </a:p>
      </dgm:t>
    </dgm:pt>
    <dgm:pt modelId="{E75DDBCF-E037-3249-9DF4-074A510F3102}" type="parTrans" cxnId="{C1DB366C-EFFF-EF42-B052-7D42F19B3925}">
      <dgm:prSet/>
      <dgm:spPr/>
      <dgm:t>
        <a:bodyPr/>
        <a:lstStyle/>
        <a:p>
          <a:endParaRPr lang="en-US"/>
        </a:p>
      </dgm:t>
    </dgm:pt>
    <dgm:pt modelId="{9FB0B97E-590B-2B49-97E8-8CC3F6739562}" type="sibTrans" cxnId="{C1DB366C-EFFF-EF42-B052-7D42F19B3925}">
      <dgm:prSet/>
      <dgm:spPr/>
      <dgm:t>
        <a:bodyPr/>
        <a:lstStyle/>
        <a:p>
          <a:endParaRPr lang="en-US"/>
        </a:p>
      </dgm:t>
    </dgm:pt>
    <dgm:pt modelId="{8C0A60E6-91B2-8941-897F-C0B00B260748}">
      <dgm:prSet custT="1"/>
      <dgm:spPr/>
      <dgm:t>
        <a:bodyPr/>
        <a:lstStyle/>
        <a:p>
          <a:r>
            <a:rPr lang="en-US" sz="2000" b="1" dirty="0"/>
            <a:t>All of the Windows machines at our company can upgrade to Python 3.6 without requesting admin access</a:t>
          </a:r>
        </a:p>
      </dgm:t>
    </dgm:pt>
    <dgm:pt modelId="{C9E9D8C0-D024-5946-AC51-C7DC867864BC}" type="parTrans" cxnId="{DDBFB6CD-A73E-9540-B0D7-3DFF0A088F0A}">
      <dgm:prSet/>
      <dgm:spPr/>
      <dgm:t>
        <a:bodyPr/>
        <a:lstStyle/>
        <a:p>
          <a:endParaRPr lang="en-US"/>
        </a:p>
      </dgm:t>
    </dgm:pt>
    <dgm:pt modelId="{125B77BE-523B-BE45-BF85-20F8F3B019F5}" type="sibTrans" cxnId="{DDBFB6CD-A73E-9540-B0D7-3DFF0A088F0A}">
      <dgm:prSet/>
      <dgm:spPr/>
      <dgm:t>
        <a:bodyPr/>
        <a:lstStyle/>
        <a:p>
          <a:endParaRPr lang="en-US"/>
        </a:p>
      </dgm:t>
    </dgm:pt>
    <dgm:pt modelId="{252314C6-327A-3245-98B2-967C62681864}">
      <dgm:prSet custT="1"/>
      <dgm:spPr/>
      <dgm:t>
        <a:bodyPr/>
        <a:lstStyle/>
        <a:p>
          <a:r>
            <a:rPr lang="en-US" sz="2000" b="1" dirty="0"/>
            <a:t>We get our S3 permissions right on one try</a:t>
          </a:r>
        </a:p>
      </dgm:t>
    </dgm:pt>
    <dgm:pt modelId="{AFCA6C8D-74D1-9C4E-8C9E-793C786CF3B6}" type="parTrans" cxnId="{27739245-7132-8E43-802D-B5FED025E794}">
      <dgm:prSet/>
      <dgm:spPr/>
      <dgm:t>
        <a:bodyPr/>
        <a:lstStyle/>
        <a:p>
          <a:endParaRPr lang="en-US"/>
        </a:p>
      </dgm:t>
    </dgm:pt>
    <dgm:pt modelId="{B8C38285-948B-414C-88BF-2C291F9D08A7}" type="sibTrans" cxnId="{27739245-7132-8E43-802D-B5FED025E794}">
      <dgm:prSet/>
      <dgm:spPr/>
      <dgm:t>
        <a:bodyPr/>
        <a:lstStyle/>
        <a:p>
          <a:endParaRPr lang="en-US"/>
        </a:p>
      </dgm:t>
    </dgm:pt>
    <dgm:pt modelId="{ED1C9391-9C7F-6047-BAD8-32727B74D9F4}" type="pres">
      <dgm:prSet presAssocID="{0C977724-3682-2545-B854-58A4C67B3321}" presName="Name0" presStyleCnt="0">
        <dgm:presLayoutVars>
          <dgm:dir/>
          <dgm:animLvl val="lvl"/>
          <dgm:resizeHandles val="exact"/>
        </dgm:presLayoutVars>
      </dgm:prSet>
      <dgm:spPr/>
    </dgm:pt>
    <dgm:pt modelId="{F137F014-8F02-F84C-BE55-6E46FE3D301D}" type="pres">
      <dgm:prSet presAssocID="{3575E875-F220-7249-9CFE-7F853F9D27F3}" presName="Name8" presStyleCnt="0"/>
      <dgm:spPr/>
    </dgm:pt>
    <dgm:pt modelId="{D6E5657F-0A0D-6A45-82E4-7A59F0A6C988}" type="pres">
      <dgm:prSet presAssocID="{3575E875-F220-7249-9CFE-7F853F9D27F3}" presName="level" presStyleLbl="node1" presStyleIdx="0" presStyleCnt="5">
        <dgm:presLayoutVars>
          <dgm:chMax val="1"/>
          <dgm:bulletEnabled val="1"/>
        </dgm:presLayoutVars>
      </dgm:prSet>
      <dgm:spPr/>
    </dgm:pt>
    <dgm:pt modelId="{83E4492C-3E40-9E42-8A37-8FCD70201B94}" type="pres">
      <dgm:prSet presAssocID="{3575E875-F220-7249-9CFE-7F853F9D27F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1EACDB0-F202-2B41-A7FC-D8B38DA6AF2A}" type="pres">
      <dgm:prSet presAssocID="{8B80D846-9CCA-7541-A04F-F9C950300467}" presName="Name8" presStyleCnt="0"/>
      <dgm:spPr/>
    </dgm:pt>
    <dgm:pt modelId="{DB2EABD7-EBE2-2C47-B1D6-ACB2AD02FA33}" type="pres">
      <dgm:prSet presAssocID="{8B80D846-9CCA-7541-A04F-F9C950300467}" presName="level" presStyleLbl="node1" presStyleIdx="1" presStyleCnt="5">
        <dgm:presLayoutVars>
          <dgm:chMax val="1"/>
          <dgm:bulletEnabled val="1"/>
        </dgm:presLayoutVars>
      </dgm:prSet>
      <dgm:spPr/>
    </dgm:pt>
    <dgm:pt modelId="{9ADF2BFF-A883-174B-B357-07787D8E4A8A}" type="pres">
      <dgm:prSet presAssocID="{8B80D846-9CCA-7541-A04F-F9C9503004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9D7AB-47B2-7949-8E4C-40BD5E608EFE}" type="pres">
      <dgm:prSet presAssocID="{3963A011-9FA3-9F45-AE56-3FBE657B8B5A}" presName="Name8" presStyleCnt="0"/>
      <dgm:spPr/>
    </dgm:pt>
    <dgm:pt modelId="{8AC63DEE-585F-684D-99A1-DEDB437B1B24}" type="pres">
      <dgm:prSet presAssocID="{3963A011-9FA3-9F45-AE56-3FBE657B8B5A}" presName="level" presStyleLbl="node1" presStyleIdx="2" presStyleCnt="5">
        <dgm:presLayoutVars>
          <dgm:chMax val="1"/>
          <dgm:bulletEnabled val="1"/>
        </dgm:presLayoutVars>
      </dgm:prSet>
      <dgm:spPr/>
    </dgm:pt>
    <dgm:pt modelId="{85139C26-B31F-9944-ACE0-DDCD8E84540F}" type="pres">
      <dgm:prSet presAssocID="{3963A011-9FA3-9F45-AE56-3FBE657B8B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2A8CE71-AD46-5E43-82FD-2F06C602D8AD}" type="pres">
      <dgm:prSet presAssocID="{252314C6-327A-3245-98B2-967C62681864}" presName="Name8" presStyleCnt="0"/>
      <dgm:spPr/>
    </dgm:pt>
    <dgm:pt modelId="{23FDE013-D78F-1447-9454-244F861AE5A7}" type="pres">
      <dgm:prSet presAssocID="{252314C6-327A-3245-98B2-967C62681864}" presName="level" presStyleLbl="node1" presStyleIdx="3" presStyleCnt="5">
        <dgm:presLayoutVars>
          <dgm:chMax val="1"/>
          <dgm:bulletEnabled val="1"/>
        </dgm:presLayoutVars>
      </dgm:prSet>
      <dgm:spPr/>
    </dgm:pt>
    <dgm:pt modelId="{8B5755F9-410B-BC41-96E0-20B52A4F10FB}" type="pres">
      <dgm:prSet presAssocID="{252314C6-327A-3245-98B2-967C6268186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3AB5992-7C56-9843-B502-647D611CD364}" type="pres">
      <dgm:prSet presAssocID="{8C0A60E6-91B2-8941-897F-C0B00B260748}" presName="Name8" presStyleCnt="0"/>
      <dgm:spPr/>
    </dgm:pt>
    <dgm:pt modelId="{039AB16E-C334-284C-AFF4-F91D87FD1FC0}" type="pres">
      <dgm:prSet presAssocID="{8C0A60E6-91B2-8941-897F-C0B00B260748}" presName="level" presStyleLbl="node1" presStyleIdx="4" presStyleCnt="5">
        <dgm:presLayoutVars>
          <dgm:chMax val="1"/>
          <dgm:bulletEnabled val="1"/>
        </dgm:presLayoutVars>
      </dgm:prSet>
      <dgm:spPr/>
    </dgm:pt>
    <dgm:pt modelId="{BBB5EBFE-81DF-4D41-BE27-4F28255F8961}" type="pres">
      <dgm:prSet presAssocID="{8C0A60E6-91B2-8941-897F-C0B00B26074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7739245-7132-8E43-802D-B5FED025E794}" srcId="{0C977724-3682-2545-B854-58A4C67B3321}" destId="{252314C6-327A-3245-98B2-967C62681864}" srcOrd="3" destOrd="0" parTransId="{AFCA6C8D-74D1-9C4E-8C9E-793C786CF3B6}" sibTransId="{B8C38285-948B-414C-88BF-2C291F9D08A7}"/>
    <dgm:cxn modelId="{27DE1356-356A-514B-B106-AC2E6DC56061}" type="presOf" srcId="{3575E875-F220-7249-9CFE-7F853F9D27F3}" destId="{83E4492C-3E40-9E42-8A37-8FCD70201B94}" srcOrd="1" destOrd="0" presId="urn:microsoft.com/office/officeart/2005/8/layout/pyramid1"/>
    <dgm:cxn modelId="{13696264-034D-1448-8E5A-3EB370D27D61}" srcId="{0C977724-3682-2545-B854-58A4C67B3321}" destId="{3575E875-F220-7249-9CFE-7F853F9D27F3}" srcOrd="0" destOrd="0" parTransId="{24F064F3-0492-6B41-91B1-7732C1554321}" sibTransId="{CD75FDF6-6F4A-2744-A89B-38F80446362B}"/>
    <dgm:cxn modelId="{C1DB366C-EFFF-EF42-B052-7D42F19B3925}" srcId="{0C977724-3682-2545-B854-58A4C67B3321}" destId="{3963A011-9FA3-9F45-AE56-3FBE657B8B5A}" srcOrd="2" destOrd="0" parTransId="{E75DDBCF-E037-3249-9DF4-074A510F3102}" sibTransId="{9FB0B97E-590B-2B49-97E8-8CC3F6739562}"/>
    <dgm:cxn modelId="{2A0FEB6D-E446-FA4C-9DC3-7BDBF91D0106}" type="presOf" srcId="{8C0A60E6-91B2-8941-897F-C0B00B260748}" destId="{BBB5EBFE-81DF-4D41-BE27-4F28255F8961}" srcOrd="1" destOrd="0" presId="urn:microsoft.com/office/officeart/2005/8/layout/pyramid1"/>
    <dgm:cxn modelId="{357F4072-2490-4A48-869C-11A32BB96C79}" type="presOf" srcId="{252314C6-327A-3245-98B2-967C62681864}" destId="{23FDE013-D78F-1447-9454-244F861AE5A7}" srcOrd="0" destOrd="0" presId="urn:microsoft.com/office/officeart/2005/8/layout/pyramid1"/>
    <dgm:cxn modelId="{8D619C72-EAA2-964B-9E2F-A5C5608487E3}" type="presOf" srcId="{8B80D846-9CCA-7541-A04F-F9C950300467}" destId="{DB2EABD7-EBE2-2C47-B1D6-ACB2AD02FA33}" srcOrd="0" destOrd="0" presId="urn:microsoft.com/office/officeart/2005/8/layout/pyramid1"/>
    <dgm:cxn modelId="{A817ED74-0AFE-8249-805D-6F70A899F0D2}" type="presOf" srcId="{8C0A60E6-91B2-8941-897F-C0B00B260748}" destId="{039AB16E-C334-284C-AFF4-F91D87FD1FC0}" srcOrd="0" destOrd="0" presId="urn:microsoft.com/office/officeart/2005/8/layout/pyramid1"/>
    <dgm:cxn modelId="{F30EA97A-AF75-2F4B-AD50-C190DB067C09}" srcId="{0C977724-3682-2545-B854-58A4C67B3321}" destId="{8B80D846-9CCA-7541-A04F-F9C950300467}" srcOrd="1" destOrd="0" parTransId="{95C6ABFE-DC28-3F48-8BB7-9E44EE19F236}" sibTransId="{DB1D503A-D14B-7F42-90F8-DDB016B828A8}"/>
    <dgm:cxn modelId="{553BF087-A15C-AC49-B779-829109C15E84}" type="presOf" srcId="{0C977724-3682-2545-B854-58A4C67B3321}" destId="{ED1C9391-9C7F-6047-BAD8-32727B74D9F4}" srcOrd="0" destOrd="0" presId="urn:microsoft.com/office/officeart/2005/8/layout/pyramid1"/>
    <dgm:cxn modelId="{F8181CA7-2F36-1848-8398-CF99ED3B825B}" type="presOf" srcId="{3963A011-9FA3-9F45-AE56-3FBE657B8B5A}" destId="{8AC63DEE-585F-684D-99A1-DEDB437B1B24}" srcOrd="0" destOrd="0" presId="urn:microsoft.com/office/officeart/2005/8/layout/pyramid1"/>
    <dgm:cxn modelId="{239597B1-5F63-B847-BBC1-09274D50AE94}" type="presOf" srcId="{8B80D846-9CCA-7541-A04F-F9C950300467}" destId="{9ADF2BFF-A883-174B-B357-07787D8E4A8A}" srcOrd="1" destOrd="0" presId="urn:microsoft.com/office/officeart/2005/8/layout/pyramid1"/>
    <dgm:cxn modelId="{948A81BB-43B5-384D-BF09-2BBFF425435C}" type="presOf" srcId="{252314C6-327A-3245-98B2-967C62681864}" destId="{8B5755F9-410B-BC41-96E0-20B52A4F10FB}" srcOrd="1" destOrd="0" presId="urn:microsoft.com/office/officeart/2005/8/layout/pyramid1"/>
    <dgm:cxn modelId="{FBBD46BC-52C9-B14A-85C2-806DC4A8DECF}" type="presOf" srcId="{3963A011-9FA3-9F45-AE56-3FBE657B8B5A}" destId="{85139C26-B31F-9944-ACE0-DDCD8E84540F}" srcOrd="1" destOrd="0" presId="urn:microsoft.com/office/officeart/2005/8/layout/pyramid1"/>
    <dgm:cxn modelId="{DDBFB6CD-A73E-9540-B0D7-3DFF0A088F0A}" srcId="{0C977724-3682-2545-B854-58A4C67B3321}" destId="{8C0A60E6-91B2-8941-897F-C0B00B260748}" srcOrd="4" destOrd="0" parTransId="{C9E9D8C0-D024-5946-AC51-C7DC867864BC}" sibTransId="{125B77BE-523B-BE45-BF85-20F8F3B019F5}"/>
    <dgm:cxn modelId="{66745BCF-E475-1441-8041-1DDDF7734F55}" type="presOf" srcId="{3575E875-F220-7249-9CFE-7F853F9D27F3}" destId="{D6E5657F-0A0D-6A45-82E4-7A59F0A6C988}" srcOrd="0" destOrd="0" presId="urn:microsoft.com/office/officeart/2005/8/layout/pyramid1"/>
    <dgm:cxn modelId="{8690C4A4-CC9B-4B41-B6C3-BD8939D4181E}" type="presParOf" srcId="{ED1C9391-9C7F-6047-BAD8-32727B74D9F4}" destId="{F137F014-8F02-F84C-BE55-6E46FE3D301D}" srcOrd="0" destOrd="0" presId="urn:microsoft.com/office/officeart/2005/8/layout/pyramid1"/>
    <dgm:cxn modelId="{911124FF-F147-F84C-A36F-6C5575942C72}" type="presParOf" srcId="{F137F014-8F02-F84C-BE55-6E46FE3D301D}" destId="{D6E5657F-0A0D-6A45-82E4-7A59F0A6C988}" srcOrd="0" destOrd="0" presId="urn:microsoft.com/office/officeart/2005/8/layout/pyramid1"/>
    <dgm:cxn modelId="{1E9E5057-3F8A-474D-8523-3E9C170FAF3C}" type="presParOf" srcId="{F137F014-8F02-F84C-BE55-6E46FE3D301D}" destId="{83E4492C-3E40-9E42-8A37-8FCD70201B94}" srcOrd="1" destOrd="0" presId="urn:microsoft.com/office/officeart/2005/8/layout/pyramid1"/>
    <dgm:cxn modelId="{4F9D8714-0181-6B47-BAAB-BC5F51E8D7D3}" type="presParOf" srcId="{ED1C9391-9C7F-6047-BAD8-32727B74D9F4}" destId="{A1EACDB0-F202-2B41-A7FC-D8B38DA6AF2A}" srcOrd="1" destOrd="0" presId="urn:microsoft.com/office/officeart/2005/8/layout/pyramid1"/>
    <dgm:cxn modelId="{24235669-5ACF-0245-88A3-6CE248E3CF8B}" type="presParOf" srcId="{A1EACDB0-F202-2B41-A7FC-D8B38DA6AF2A}" destId="{DB2EABD7-EBE2-2C47-B1D6-ACB2AD02FA33}" srcOrd="0" destOrd="0" presId="urn:microsoft.com/office/officeart/2005/8/layout/pyramid1"/>
    <dgm:cxn modelId="{4FD1D4F4-535F-344A-9F22-290C32FC565C}" type="presParOf" srcId="{A1EACDB0-F202-2B41-A7FC-D8B38DA6AF2A}" destId="{9ADF2BFF-A883-174B-B357-07787D8E4A8A}" srcOrd="1" destOrd="0" presId="urn:microsoft.com/office/officeart/2005/8/layout/pyramid1"/>
    <dgm:cxn modelId="{159429CF-D7B7-F347-A95C-EAA230D49654}" type="presParOf" srcId="{ED1C9391-9C7F-6047-BAD8-32727B74D9F4}" destId="{5FF9D7AB-47B2-7949-8E4C-40BD5E608EFE}" srcOrd="2" destOrd="0" presId="urn:microsoft.com/office/officeart/2005/8/layout/pyramid1"/>
    <dgm:cxn modelId="{4FC1AF1E-5C90-5D48-BC8E-19E18BA914E9}" type="presParOf" srcId="{5FF9D7AB-47B2-7949-8E4C-40BD5E608EFE}" destId="{8AC63DEE-585F-684D-99A1-DEDB437B1B24}" srcOrd="0" destOrd="0" presId="urn:microsoft.com/office/officeart/2005/8/layout/pyramid1"/>
    <dgm:cxn modelId="{5AA6D752-26B1-AC46-91E1-D3BE2651A355}" type="presParOf" srcId="{5FF9D7AB-47B2-7949-8E4C-40BD5E608EFE}" destId="{85139C26-B31F-9944-ACE0-DDCD8E84540F}" srcOrd="1" destOrd="0" presId="urn:microsoft.com/office/officeart/2005/8/layout/pyramid1"/>
    <dgm:cxn modelId="{F2171C1D-F9F1-CB40-ADCA-45B2BA94385C}" type="presParOf" srcId="{ED1C9391-9C7F-6047-BAD8-32727B74D9F4}" destId="{C2A8CE71-AD46-5E43-82FD-2F06C602D8AD}" srcOrd="3" destOrd="0" presId="urn:microsoft.com/office/officeart/2005/8/layout/pyramid1"/>
    <dgm:cxn modelId="{85AEC311-CCB2-2B45-9774-11D9027B2BA0}" type="presParOf" srcId="{C2A8CE71-AD46-5E43-82FD-2F06C602D8AD}" destId="{23FDE013-D78F-1447-9454-244F861AE5A7}" srcOrd="0" destOrd="0" presId="urn:microsoft.com/office/officeart/2005/8/layout/pyramid1"/>
    <dgm:cxn modelId="{29CADA04-A293-0E49-87C4-856D3FF5B900}" type="presParOf" srcId="{C2A8CE71-AD46-5E43-82FD-2F06C602D8AD}" destId="{8B5755F9-410B-BC41-96E0-20B52A4F10FB}" srcOrd="1" destOrd="0" presId="urn:microsoft.com/office/officeart/2005/8/layout/pyramid1"/>
    <dgm:cxn modelId="{1E2D6247-870F-6141-9ED1-88A66392856D}" type="presParOf" srcId="{ED1C9391-9C7F-6047-BAD8-32727B74D9F4}" destId="{E3AB5992-7C56-9843-B502-647D611CD364}" srcOrd="4" destOrd="0" presId="urn:microsoft.com/office/officeart/2005/8/layout/pyramid1"/>
    <dgm:cxn modelId="{9322720B-84B9-294B-B178-956A025F1BAD}" type="presParOf" srcId="{E3AB5992-7C56-9843-B502-647D611CD364}" destId="{039AB16E-C334-284C-AFF4-F91D87FD1FC0}" srcOrd="0" destOrd="0" presId="urn:microsoft.com/office/officeart/2005/8/layout/pyramid1"/>
    <dgm:cxn modelId="{24BE8CEE-0BDC-F04C-933A-F5EB253FA106}" type="presParOf" srcId="{E3AB5992-7C56-9843-B502-647D611CD364}" destId="{BBB5EBFE-81DF-4D41-BE27-4F28255F896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5657F-0A0D-6A45-82E4-7A59F0A6C988}">
      <dsp:nvSpPr>
        <dsp:cNvPr id="0" name=""/>
        <dsp:cNvSpPr/>
      </dsp:nvSpPr>
      <dsp:spPr>
        <a:xfrm>
          <a:off x="4217333" y="0"/>
          <a:ext cx="2108666" cy="1130203"/>
        </a:xfrm>
        <a:prstGeom prst="trapezoid">
          <a:avLst>
            <a:gd name="adj" fmla="val 9328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Robots kill us</a:t>
          </a:r>
        </a:p>
      </dsp:txBody>
      <dsp:txXfrm>
        <a:off x="4217333" y="0"/>
        <a:ext cx="2108666" cy="1130203"/>
      </dsp:txXfrm>
    </dsp:sp>
    <dsp:sp modelId="{DB2EABD7-EBE2-2C47-B1D6-ACB2AD02FA33}">
      <dsp:nvSpPr>
        <dsp:cNvPr id="0" name=""/>
        <dsp:cNvSpPr/>
      </dsp:nvSpPr>
      <dsp:spPr>
        <a:xfrm>
          <a:off x="3163000" y="1130203"/>
          <a:ext cx="4217333" cy="1130203"/>
        </a:xfrm>
        <a:prstGeom prst="trapezoid">
          <a:avLst>
            <a:gd name="adj" fmla="val 93287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Roombas become a little too good at cleaning</a:t>
          </a:r>
        </a:p>
      </dsp:txBody>
      <dsp:txXfrm>
        <a:off x="3901033" y="1130203"/>
        <a:ext cx="2741266" cy="1130203"/>
      </dsp:txXfrm>
    </dsp:sp>
    <dsp:sp modelId="{8AC63DEE-585F-684D-99A1-DEDB437B1B24}">
      <dsp:nvSpPr>
        <dsp:cNvPr id="0" name=""/>
        <dsp:cNvSpPr/>
      </dsp:nvSpPr>
      <dsp:spPr>
        <a:xfrm>
          <a:off x="2108666" y="2260406"/>
          <a:ext cx="6326000" cy="1130203"/>
        </a:xfrm>
        <a:prstGeom prst="trapezoid">
          <a:avLst>
            <a:gd name="adj" fmla="val 93287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All our data scientists work on the Spark cluster without memory errors</a:t>
          </a:r>
        </a:p>
      </dsp:txBody>
      <dsp:txXfrm>
        <a:off x="3215716" y="2260406"/>
        <a:ext cx="4111900" cy="1130203"/>
      </dsp:txXfrm>
    </dsp:sp>
    <dsp:sp modelId="{23FDE013-D78F-1447-9454-244F861AE5A7}">
      <dsp:nvSpPr>
        <dsp:cNvPr id="0" name=""/>
        <dsp:cNvSpPr/>
      </dsp:nvSpPr>
      <dsp:spPr>
        <a:xfrm>
          <a:off x="1054333" y="3390609"/>
          <a:ext cx="8434667" cy="1130203"/>
        </a:xfrm>
        <a:prstGeom prst="trapezoid">
          <a:avLst>
            <a:gd name="adj" fmla="val 93287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We get our S3 permissions right on one try</a:t>
          </a:r>
        </a:p>
      </dsp:txBody>
      <dsp:txXfrm>
        <a:off x="2530400" y="3390609"/>
        <a:ext cx="5482533" cy="1130203"/>
      </dsp:txXfrm>
    </dsp:sp>
    <dsp:sp modelId="{039AB16E-C334-284C-AFF4-F91D87FD1FC0}">
      <dsp:nvSpPr>
        <dsp:cNvPr id="0" name=""/>
        <dsp:cNvSpPr/>
      </dsp:nvSpPr>
      <dsp:spPr>
        <a:xfrm>
          <a:off x="0" y="4520812"/>
          <a:ext cx="10543334" cy="1130203"/>
        </a:xfrm>
        <a:prstGeom prst="trapezoid">
          <a:avLst>
            <a:gd name="adj" fmla="val 93287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All of the Windows machines at our company can upgrade to Python 3.6 without requesting admin access</a:t>
          </a:r>
        </a:p>
      </dsp:txBody>
      <dsp:txXfrm>
        <a:off x="1845083" y="4520812"/>
        <a:ext cx="6853167" cy="1130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975B-3C37-8743-B74D-3022EE262101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2EC8E-41BB-AF40-A54E-DFAD77C57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6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2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7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78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3EFE-F423-1543-95CF-C42F2D44A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C9F89-32E4-3F4F-A60C-887E68AEB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2D27-F441-5842-ABDD-DB1FC205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E867-D073-CA49-ACC8-89BA1C4DB878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FA21-D78C-324E-A656-D9BF2B78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8FCD-0387-9A4D-8BA4-5BEA25B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5232-9F47-614A-B204-0ECC5442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CB6DB-30D1-5A4A-965B-4CE581E86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DDF8-391A-F344-BE9E-211D2C57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6891-7E9D-FD43-A3F7-93165C463F8D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B89BF-6A15-0443-B22D-2B3EC0F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16F5-DA4C-5547-AAE9-9ECF3B40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FA29D-D52B-5745-8F72-00549FE3A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92BD9-2C7C-E345-88CF-3A634E2DB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F78F-3413-D94E-A265-E42472AC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B961-2984-0749-B5DE-222BDF2DFE1F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4720-3AA1-EF4D-91D9-EBD87F98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B18CB-0BDB-AD44-B1F6-3C676B1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1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B7C4-2C32-B047-BE85-043D8370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B9AD-E163-8840-8B29-44CDB746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94811-630E-C94B-9F95-37B9345D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0" i="0">
                <a:latin typeface="Fira Sans Book" panose="020B0503050000020004" pitchFamily="34" charset="0"/>
              </a:defRPr>
            </a:lvl1pPr>
          </a:lstStyle>
          <a:p>
            <a:r>
              <a:rPr lang="en-US" dirty="0"/>
              <a:t>Twitter: @vboykis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E4EAE-691C-2E42-824F-D90B6F0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1550-1106-2F48-9E9E-99BC9D37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0" i="0">
                <a:latin typeface="Fira Sans Book" panose="020B0503050000020004" pitchFamily="34" charset="0"/>
              </a:defRPr>
            </a:lvl1pPr>
          </a:lstStyle>
          <a:p>
            <a:fld id="{2E8D7D8E-3070-6A4D-979D-582DB1FF65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2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2FFB-D96D-5849-959F-C0D231E3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EECD8-ED8A-AB4B-BC9B-8D62A77D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703F-627E-D142-9671-60F04DB1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0311-96ED-684C-9557-926784F49014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4F6F-4AA4-B544-B542-05173678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04E8-E838-F845-B781-505E6C0E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E2B3-92F9-F947-97C7-0FF941D4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EED6-43C2-A04C-B4D4-3F53CE82B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47BE-A496-204A-8F99-E8C9F85D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6C290-0615-874E-813F-AB36A491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9D20-FC35-E246-A850-97A88A3A364F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97FE0-03AB-184F-A6CC-2EBB5AE1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37853-4C04-0041-B358-78EBD4A1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D734-EF71-9647-9C89-BC33AC40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5F0F-1830-FD4D-BF40-74213F78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0486B-102B-0E47-9611-B908854D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BA89E7-582B-3846-8AE1-179B3EBF6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F3C03-7A15-5C47-90B0-E4E3CB828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D6E5D-6DEB-3A46-8837-231BF2D9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0D87-2D3B-174B-B930-3764C52B69CD}" type="datetime1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64CFA-3F7A-5849-BFFB-77761B51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EDBFC-1740-4D46-B3FA-A876652A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C74E-1EB3-2141-9DA7-089314CA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7DDFA-78E3-E24A-B2D2-E737FF43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5034-458F-2A49-A976-165E0F41E5C4}" type="datetime1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40F36-CD41-174D-A483-02C965F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5FDDC-598E-6343-BFBB-28516C80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0" i="0">
                <a:latin typeface="Fira Sans Book" panose="020B0503050000020004" pitchFamily="34" charset="0"/>
              </a:defRPr>
            </a:lvl1pPr>
          </a:lstStyle>
          <a:p>
            <a:fld id="{F83B180F-316C-6143-BA8F-A7511088E3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25764-6E9C-EA4E-BB56-07344C7F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D18E-284C-6547-B610-E2D5DB57E566}" type="datetime1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21BAC-D3DD-2040-BFEE-1958CD8E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3E13-5BD9-6A4F-B350-A5B0001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1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9230-9CCB-1F4D-8D25-ADBF2C1E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180A-2CDD-6147-A71D-721B8970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59F3-76EF-BC4B-8F62-D9DF2A17D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4705-6524-504E-A2CB-0047D386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B24-68BD-604B-9C48-360F7B95C47F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73E4-96E4-FF4E-A26E-477B8BA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6027C-ADD6-9848-8B88-DAB0E185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D0F8-2C28-684F-ADA7-69DD4843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BE4B7-9519-C74C-90DC-945445A60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CA7E7-B4AF-6643-AD25-09EA5FFF2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FD465-7359-2949-8CA8-69F8B301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0623-11D8-4C4E-A8E4-F088A3564A37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9651-C2B5-4647-9255-27A9645E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3285-F814-C248-A5AA-338D87FA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9A485-B416-8E40-80A1-F9175A8C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C463B-A7C4-5442-AD7C-9B7D581EB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08522-720F-3D4C-9D8C-091EF157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98C9-6748-ED40-8A29-4566832AF381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92F32-F15F-AA4C-A62D-CABE24A2D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26CB-3CFE-FD4E-B992-4845721C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nvidia.com/training-self-driving-vehicles-challenge-sca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theverge.com/2015/6/6/8741143/robots-falling-down-during-darpa-robotics-challeng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storage.googleapis.com/pub-tools-public-publication-data/pdf/45530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usdatavault.com/library/Building-Trust-in-a-Cloudy-Sky.pdf" TargetMode="External"/><Relationship Id="rId2" Type="http://schemas.openxmlformats.org/officeDocument/2006/relationships/hyperlink" Target="https://www.forbes.com/sites/louiscolumbus/2017/04/29/roundup-of-cloud-computing-forecasts-2017/#3b5c01fc31e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potify.com/2014/02/28/how-to-shuffle-songs/" TargetMode="External"/><Relationship Id="rId2" Type="http://schemas.openxmlformats.org/officeDocument/2006/relationships/hyperlink" Target="https://medium.com/barnes-foundation/computer-vision-so-good-3f4162a35d3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public.com/article/112382/bookish-launches-book-recommendation-engines-have-no-imagin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hyperlink" Target="http://www.chicagotribune.com/lifestyles/books/ct-books-biblioracle-0225-story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author/show/4.Douglas_Adam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(https:/www.theverge.com/2017/11/30/16719092/automation-robots-jobs-global-800-million-forecas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xfordmartin.ox.ac.uk/downloads/academic/The_Future_of_Employment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story/how-grubhub-analyzed-4000-dishes-to-predict-your-next-order/" TargetMode="External"/><Relationship Id="rId2" Type="http://schemas.openxmlformats.org/officeDocument/2006/relationships/hyperlink" Target="https://mitpress.mit.edu/books/digital-apoll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martin.ox.ac.uk/downloads/academic/The_Future_of_Employment.pdf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4/19/15364608/autonomous-self-driving-cars-impact-disruption-society-mobility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512F55-8435-F341-9392-9EAF7D4C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4" y="3855747"/>
            <a:ext cx="2632337" cy="2526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16A01-75E5-8147-838F-A9876D32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6854">
            <a:off x="4562943" y="2661780"/>
            <a:ext cx="2610771" cy="1669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7F33F6-2737-6643-9610-72D33F1951CD}"/>
              </a:ext>
            </a:extLst>
          </p:cNvPr>
          <p:cNvSpPr txBox="1"/>
          <p:nvPr/>
        </p:nvSpPr>
        <p:spPr>
          <a:xfrm>
            <a:off x="1152938" y="203162"/>
            <a:ext cx="10525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Sense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and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Sensibility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</a:p>
          <a:p>
            <a:pPr algn="ctr"/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in Data Science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CDBF8-8675-A54E-BC8C-D8BB74126BE7}"/>
              </a:ext>
            </a:extLst>
          </p:cNvPr>
          <p:cNvSpPr txBox="1"/>
          <p:nvPr/>
        </p:nvSpPr>
        <p:spPr>
          <a:xfrm>
            <a:off x="1891634" y="2121788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CapTech Consulting | @vboykis</a:t>
            </a:r>
          </a:p>
        </p:txBody>
      </p:sp>
    </p:spTree>
    <p:extLst>
      <p:ext uri="{BB962C8B-B14F-4D97-AF65-F5344CB8AC3E}">
        <p14:creationId xmlns:p14="http://schemas.microsoft.com/office/powerpoint/2010/main" val="4042779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b="1" dirty="0">
                <a:latin typeface="Fira Sans Heavy" panose="020B0503050000020004" pitchFamily="34" charset="0"/>
              </a:rPr>
              <a:t>We still don’t have enough data for self-driving cars to be accurate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/>
              <a:t>Self-driving cars need a lot of “</a:t>
            </a:r>
            <a:r>
              <a:rPr lang="en-US" sz="4800" dirty="0">
                <a:hlinkClick r:id="rId2"/>
              </a:rPr>
              <a:t>training data</a:t>
            </a:r>
            <a:r>
              <a:rPr lang="en-US" sz="4800" dirty="0"/>
              <a:t>” to understand what they’re seeing. </a:t>
            </a:r>
          </a:p>
          <a:p>
            <a:r>
              <a:rPr lang="en-US" sz="4800" dirty="0"/>
              <a:t>In order to train up a neural network that encompasses a ton of features, it takes a lot of time: 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50 epochs * 104 TB of data / 19 MB/s = 9.1 years to train an Inception-v3-like network once.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6.2 years for a ResNet-50-like network.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1.2 years for an </a:t>
            </a:r>
            <a:r>
              <a:rPr lang="en-US" sz="2600" dirty="0" err="1">
                <a:latin typeface="Fira Code" panose="020B0509050000020004" pitchFamily="49" charset="0"/>
                <a:ea typeface="Fira Code" panose="020B0509050000020004" pitchFamily="49" charset="0"/>
              </a:rPr>
              <a:t>AlexNet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-like network.</a:t>
            </a:r>
          </a:p>
        </p:txBody>
      </p:sp>
    </p:spTree>
    <p:extLst>
      <p:ext uri="{BB962C8B-B14F-4D97-AF65-F5344CB8AC3E}">
        <p14:creationId xmlns:p14="http://schemas.microsoft.com/office/powerpoint/2010/main" val="314124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8000" b="1" dirty="0">
                <a:latin typeface="Fira Sans Heavy" panose="020B0503050000020004" pitchFamily="34" charset="0"/>
              </a:rPr>
              <a:t>Hype: Robots will kill 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97213-6CF2-9241-B40C-F04CE58D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489" y="1554164"/>
            <a:ext cx="3896661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6" y="417095"/>
            <a:ext cx="11357809" cy="1353805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3600" b="1" dirty="0">
                <a:latin typeface="Fira Sans Heavy" panose="020B0503050000020004" pitchFamily="34" charset="0"/>
              </a:rPr>
              <a:t>AGI is still a </a:t>
            </a:r>
            <a:r>
              <a:rPr lang="en-US" sz="3600" b="1" dirty="0">
                <a:latin typeface="Fira Sans Heavy" panose="020B0503050000020004" pitchFamily="34" charset="0"/>
                <a:hlinkClick r:id="rId2"/>
              </a:rPr>
              <a:t>long time away </a:t>
            </a:r>
            <a:r>
              <a:rPr lang="en-US" sz="3600" b="1" dirty="0">
                <a:latin typeface="Fira Sans Heavy" panose="020B0503050000020004" pitchFamily="34" charset="0"/>
              </a:rPr>
              <a:t>because robots can’t context-switch like people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703B9-1DC2-AD48-BC20-59934579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75" y="1983124"/>
            <a:ext cx="8429778" cy="4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1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EB563F-99C4-9842-9E52-3C1FA19D4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416159"/>
              </p:ext>
            </p:extLst>
          </p:nvPr>
        </p:nvGraphicFramePr>
        <p:xfrm>
          <a:off x="439405" y="887896"/>
          <a:ext cx="10543334" cy="5651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3788-9CB6-7F4B-9318-BD408CC9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B4D6A1-036A-D344-B19C-3CF34C6B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9" y="0"/>
            <a:ext cx="11357809" cy="135380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ira Sans Heavy" panose="020B0503050000020004" pitchFamily="34" charset="0"/>
              </a:rPr>
              <a:t>What are people on the ground worried about?</a:t>
            </a:r>
          </a:p>
        </p:txBody>
      </p:sp>
    </p:spTree>
    <p:extLst>
      <p:ext uri="{BB962C8B-B14F-4D97-AF65-F5344CB8AC3E}">
        <p14:creationId xmlns:p14="http://schemas.microsoft.com/office/powerpoint/2010/main" val="81093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898357" y="2250396"/>
            <a:ext cx="106158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 Moving and keeping data in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Model intent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9559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🤖 The real problems in data work 🤖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0614-34AA-C649-B6C4-BACB6BB2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85" y="292245"/>
            <a:ext cx="10700085" cy="50051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Fira Sans Heavy" panose="020B05030500000200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3600" b="1" dirty="0">
                <a:latin typeface="Fira Sans Heavy" panose="020B0503050000020004" pitchFamily="34" charset="0"/>
              </a:rPr>
              <a:t>You are a large, older book retailer,  that has been doing well in brick and mortar sales but now needs to compete in personalizing purchases. </a:t>
            </a:r>
          </a:p>
          <a:p>
            <a:pPr marL="0" indent="0" algn="just">
              <a:buNone/>
            </a:pPr>
            <a:endParaRPr lang="en-US" sz="4000" b="1" dirty="0">
              <a:latin typeface="Fira Sans Heavy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764-93E1-8B42-AE28-F01B9C2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95E427-E162-1A43-BDBC-6D692717BFC2}"/>
              </a:ext>
            </a:extLst>
          </p:cNvPr>
          <p:cNvSpPr/>
          <p:nvPr/>
        </p:nvSpPr>
        <p:spPr>
          <a:xfrm>
            <a:off x="751885" y="3443117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  <a:hlinkClick r:id="rId2"/>
              </a:rPr>
              <a:t>Deep Learning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1A1AF-2602-E246-8E58-7A84AA01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308" y="2663004"/>
            <a:ext cx="4597292" cy="38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6CEC-E93B-5648-8B24-57245BCE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F7A49-E0A5-2048-9ED6-4BD2A89E7CE3}"/>
              </a:ext>
            </a:extLst>
          </p:cNvPr>
          <p:cNvSpPr/>
          <p:nvPr/>
        </p:nvSpPr>
        <p:spPr>
          <a:xfrm>
            <a:off x="760143" y="387396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</a:t>
            </a:r>
            <a:endParaRPr lang="en-US" sz="3600" b="1" dirty="0">
              <a:latin typeface="Fira Sans Heavy" panose="020B05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FF9CA-8EB0-9040-BEFC-441A6A92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2" y="1148305"/>
            <a:ext cx="8270935" cy="54844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865446-73FF-724A-A3D3-F5655B92354A}"/>
              </a:ext>
            </a:extLst>
          </p:cNvPr>
          <p:cNvSpPr/>
          <p:nvPr/>
        </p:nvSpPr>
        <p:spPr>
          <a:xfrm>
            <a:off x="6494683" y="2168807"/>
            <a:ext cx="1960204" cy="3980201"/>
          </a:xfrm>
          <a:prstGeom prst="rect">
            <a:avLst/>
          </a:prstGeom>
          <a:solidFill>
            <a:schemeClr val="accent4">
              <a:lumMod val="40000"/>
              <a:lumOff val="6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707C0-FEE8-9C4D-BDD0-9E31B74D9D9E}"/>
              </a:ext>
            </a:extLst>
          </p:cNvPr>
          <p:cNvSpPr txBox="1"/>
          <p:nvPr/>
        </p:nvSpPr>
        <p:spPr>
          <a:xfrm rot="21335444">
            <a:off x="6656433" y="111924"/>
            <a:ext cx="5017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ignPainter HouseScript" panose="02000006070000020004" pitchFamily="2" charset="0"/>
              </a:rPr>
              <a:t>A sorting hat for</a:t>
            </a:r>
          </a:p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ignPainter HouseScript" panose="02000006070000020004" pitchFamily="2" charset="0"/>
              </a:rPr>
              <a:t> your book preferences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0F554E-D83C-7E44-B459-3DBB5D50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64" y="144228"/>
            <a:ext cx="3651919" cy="889499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7C29643F-FDFF-2649-BF88-4F62C8D56281}"/>
              </a:ext>
            </a:extLst>
          </p:cNvPr>
          <p:cNvSpPr/>
          <p:nvPr/>
        </p:nvSpPr>
        <p:spPr>
          <a:xfrm>
            <a:off x="8897760" y="2425148"/>
            <a:ext cx="1917133" cy="32600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5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9EDA-18B4-3341-B660-630C7234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You have an in-house web app and no recommendations.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BC41-BC72-E04F-BA9E-4EB11E18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40630-72E7-3941-BE54-6E5DBA26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24" y="1690688"/>
            <a:ext cx="5566876" cy="51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6138-5F56-3940-A4F1-4542E63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fld id="{2E8D7D8E-3070-6A4D-979D-582DB1FF650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D8C75-1991-B94A-84B3-DC73EAC0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86" y="1600787"/>
            <a:ext cx="7544793" cy="512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4F1369-4702-1343-A847-A6E4A516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9167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3200" b="1" dirty="0">
                <a:latin typeface="Fira Sans Heavy" panose="020B0503050000020004" pitchFamily="34" charset="0"/>
              </a:rPr>
              <a:t>A bespoke AI-based application that interfaces with your existing web app to offer personalized recommendations. </a:t>
            </a:r>
          </a:p>
        </p:txBody>
      </p:sp>
    </p:spTree>
    <p:extLst>
      <p:ext uri="{BB962C8B-B14F-4D97-AF65-F5344CB8AC3E}">
        <p14:creationId xmlns:p14="http://schemas.microsoft.com/office/powerpoint/2010/main" val="314835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AE90A-EA12-5A4E-9F48-104DC55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3A08-3A5A-4342-8FEB-25D2C9DF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7" y="1169842"/>
            <a:ext cx="8179745" cy="55516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FA73EB-39EE-394C-930B-EEDDB63E28BC}"/>
              </a:ext>
            </a:extLst>
          </p:cNvPr>
          <p:cNvSpPr/>
          <p:nvPr/>
        </p:nvSpPr>
        <p:spPr>
          <a:xfrm>
            <a:off x="7341303" y="4602756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991C64-5C93-4F48-BB55-18B01C59136B}"/>
              </a:ext>
            </a:extLst>
          </p:cNvPr>
          <p:cNvSpPr/>
          <p:nvPr/>
        </p:nvSpPr>
        <p:spPr>
          <a:xfrm>
            <a:off x="3238064" y="4763509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29CCC4-AA78-4749-881C-E10D30741247}"/>
              </a:ext>
            </a:extLst>
          </p:cNvPr>
          <p:cNvSpPr/>
          <p:nvPr/>
        </p:nvSpPr>
        <p:spPr>
          <a:xfrm>
            <a:off x="7210943" y="3196225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60C1B-B14A-5D43-8B43-89D76C2E1F77}"/>
              </a:ext>
            </a:extLst>
          </p:cNvPr>
          <p:cNvSpPr/>
          <p:nvPr/>
        </p:nvSpPr>
        <p:spPr>
          <a:xfrm>
            <a:off x="963102" y="130768"/>
            <a:ext cx="99301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</a:rPr>
              <a:t>You now have three new problems. </a:t>
            </a:r>
            <a:endParaRPr lang="en-US" sz="4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604ECC-86D2-1A4A-9E01-D229EC60FDDB}"/>
              </a:ext>
            </a:extLst>
          </p:cNvPr>
          <p:cNvSpPr/>
          <p:nvPr/>
        </p:nvSpPr>
        <p:spPr>
          <a:xfrm>
            <a:off x="7788965" y="1333429"/>
            <a:ext cx="10615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Moving data in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Model interpretability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41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543446-791E-A743-91B8-6F6426EF3E24}"/>
              </a:ext>
            </a:extLst>
          </p:cNvPr>
          <p:cNvSpPr txBox="1"/>
          <p:nvPr/>
        </p:nvSpPr>
        <p:spPr>
          <a:xfrm>
            <a:off x="856105" y="1393429"/>
            <a:ext cx="8852103" cy="3921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{</a:t>
            </a:r>
            <a:r>
              <a:rPr lang="en-US" sz="36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</a:t>
            </a: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"At":  " "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"Data Science": ["Python", "R"],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"Data Engineering": ["AWS", "Spark"],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"Industries": ["Retail", "International Trade",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                 "Telecom", "Healthcare”, "Finance"] </a:t>
            </a:r>
            <a:r>
              <a:rPr lang="en-US" sz="36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Fira Sans Book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146D2-5BFA-5447-BCC2-39265E88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68" y="1548482"/>
            <a:ext cx="3083297" cy="775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CDDA64-C3CC-1442-B585-4F456EE0925D}"/>
              </a:ext>
            </a:extLst>
          </p:cNvPr>
          <p:cNvSpPr txBox="1"/>
          <p:nvPr/>
        </p:nvSpPr>
        <p:spPr>
          <a:xfrm>
            <a:off x="3874836" y="341258"/>
            <a:ext cx="317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About 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1B67A-DEB4-2D4A-87BB-69FFD80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B01D7-6614-5A45-B96D-CC59E1F61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997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4800" dirty="0">
                <a:hlinkClick r:id="rId2"/>
              </a:rPr>
              <a:t>More and more are moving to the cloud (41% of workloads </a:t>
            </a:r>
            <a:r>
              <a:rPr lang="en-US" sz="4800" dirty="0"/>
              <a:t>are run in the cloud, particularly with small teams who don’t want to manage in-house servers)</a:t>
            </a:r>
          </a:p>
          <a:p>
            <a:r>
              <a:rPr lang="en-US" sz="4800" dirty="0"/>
              <a:t>It takes time: the average time before respondents thought their IT budgets would be 80% cloud-based was </a:t>
            </a:r>
            <a:r>
              <a:rPr lang="en-US" sz="4800" dirty="0">
                <a:hlinkClick r:id="rId3"/>
              </a:rPr>
              <a:t>15 months</a:t>
            </a:r>
            <a:endParaRPr lang="en-US" sz="4800" dirty="0"/>
          </a:p>
          <a:p>
            <a:r>
              <a:rPr lang="en-US" sz="4800" dirty="0"/>
              <a:t>Considerations</a:t>
            </a:r>
          </a:p>
          <a:p>
            <a:pPr lvl="1"/>
            <a:r>
              <a:rPr lang="en-US" sz="4400" dirty="0"/>
              <a:t> Schema migration</a:t>
            </a:r>
          </a:p>
          <a:p>
            <a:pPr lvl="1"/>
            <a:r>
              <a:rPr lang="en-US" sz="4400" dirty="0"/>
              <a:t> Metadata migration</a:t>
            </a:r>
          </a:p>
          <a:p>
            <a:pPr lvl="1"/>
            <a:r>
              <a:rPr lang="en-US" sz="4400" dirty="0"/>
              <a:t> Estimating costs</a:t>
            </a:r>
          </a:p>
          <a:p>
            <a:pPr lvl="1"/>
            <a:r>
              <a:rPr lang="en-US" sz="4400" dirty="0"/>
              <a:t> Analysts now become developers </a:t>
            </a:r>
          </a:p>
        </p:txBody>
      </p:sp>
    </p:spTree>
    <p:extLst>
      <p:ext uri="{BB962C8B-B14F-4D97-AF65-F5344CB8AC3E}">
        <p14:creationId xmlns:p14="http://schemas.microsoft.com/office/powerpoint/2010/main" val="81726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85000" lnSpcReduction="20000"/>
          </a:bodyPr>
          <a:lstStyle/>
          <a:p>
            <a:r>
              <a:rPr lang="en-US" sz="4800" dirty="0"/>
              <a:t> Move data from Postgres to AWS</a:t>
            </a:r>
          </a:p>
          <a:p>
            <a:r>
              <a:rPr lang="en-US" sz="4800" dirty="0"/>
              <a:t>Converting Oracle/Teradata tables to S3</a:t>
            </a:r>
          </a:p>
          <a:p>
            <a:pPr lvl="1"/>
            <a:r>
              <a:rPr lang="en-US" sz="4000" dirty="0"/>
              <a:t>Export issues</a:t>
            </a:r>
          </a:p>
          <a:p>
            <a:r>
              <a:rPr lang="en-US" sz="4400" dirty="0"/>
              <a:t>Scheduling exports </a:t>
            </a:r>
          </a:p>
          <a:p>
            <a:pPr lvl="1"/>
            <a:r>
              <a:rPr lang="en-US" sz="4000" dirty="0" err="1"/>
              <a:t>Cron</a:t>
            </a:r>
            <a:r>
              <a:rPr lang="en-US" sz="4000" dirty="0"/>
              <a:t> or writing specific tools?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Copy to S3 </a:t>
            </a:r>
            <a:r>
              <a:rPr lang="en-US" sz="4800" dirty="0">
                <a:sym typeface="Wingdings" pitchFamily="2" charset="2"/>
              </a:rPr>
              <a:t> </a:t>
            </a:r>
            <a:endParaRPr lang="en-US" sz="4800" dirty="0"/>
          </a:p>
          <a:p>
            <a:r>
              <a:rPr lang="en-US" sz="4800" dirty="0"/>
              <a:t>Converting Oracle/Teradata tables to S3</a:t>
            </a:r>
          </a:p>
          <a:p>
            <a:pPr lvl="1"/>
            <a:r>
              <a:rPr lang="en-US" sz="4000" dirty="0"/>
              <a:t>Export issues</a:t>
            </a:r>
          </a:p>
          <a:p>
            <a:r>
              <a:rPr lang="en-US" sz="4400" dirty="0"/>
              <a:t>Scheduling exports </a:t>
            </a:r>
          </a:p>
          <a:p>
            <a:pPr lvl="1"/>
            <a:r>
              <a:rPr lang="en-US" sz="4000" dirty="0" err="1"/>
              <a:t>Cron</a:t>
            </a:r>
            <a:r>
              <a:rPr lang="en-US" sz="4000" dirty="0"/>
              <a:t> or writing specific tools?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0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4000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806FE-D243-734A-B5A8-7D4DCC32F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417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In the cloud</a:t>
            </a:r>
          </a:p>
          <a:p>
            <a:pPr lvl="1"/>
            <a:r>
              <a:rPr lang="en-US" sz="4400" dirty="0"/>
              <a:t>S3 bucket openness and leaks</a:t>
            </a:r>
          </a:p>
          <a:p>
            <a:r>
              <a:rPr lang="en-US" sz="4800" dirty="0"/>
              <a:t>Data breaches</a:t>
            </a:r>
          </a:p>
          <a:p>
            <a:pPr lvl="1"/>
            <a:r>
              <a:rPr lang="en-US" sz="4400" dirty="0"/>
              <a:t> Equifax data breach: Java struts update</a:t>
            </a:r>
          </a:p>
          <a:p>
            <a:r>
              <a:rPr lang="en-US" sz="4800" dirty="0"/>
              <a:t>GDPR</a:t>
            </a:r>
            <a:endParaRPr lang="en-US" sz="44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2107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 We need to keep data secure in transit</a:t>
            </a:r>
          </a:p>
          <a:p>
            <a:r>
              <a:rPr lang="en-US" sz="4800" dirty="0"/>
              <a:t>We can perform recommendations, but only on a subset of users</a:t>
            </a:r>
          </a:p>
          <a:p>
            <a:pPr lvl="1"/>
            <a:r>
              <a:rPr lang="en-US" sz="4000" dirty="0"/>
              <a:t>Export issues</a:t>
            </a:r>
          </a:p>
          <a:p>
            <a:r>
              <a:rPr lang="en-US" sz="4400" dirty="0"/>
              <a:t>Scheduling exports </a:t>
            </a:r>
          </a:p>
          <a:p>
            <a:pPr lvl="1"/>
            <a:r>
              <a:rPr lang="en-US" sz="4000" dirty="0" err="1"/>
              <a:t>Cron</a:t>
            </a:r>
            <a:r>
              <a:rPr lang="en-US" sz="4000" dirty="0"/>
              <a:t> or writing specific tools?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Differential privacy</a:t>
            </a:r>
          </a:p>
          <a:p>
            <a:r>
              <a:rPr lang="en-US" sz="4800" dirty="0"/>
              <a:t> Data anonymization and hashing</a:t>
            </a:r>
          </a:p>
          <a:p>
            <a:r>
              <a:rPr lang="en-US" sz="4800" dirty="0"/>
              <a:t> DNNs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72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Neural Network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B56427-FE19-BC4D-824D-8F2A793F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417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The </a:t>
            </a:r>
            <a:r>
              <a:rPr lang="en-US" sz="4800" dirty="0">
                <a:hlinkClick r:id="rId2"/>
              </a:rPr>
              <a:t>Barnes Foundation model</a:t>
            </a:r>
            <a:endParaRPr lang="en-US" sz="4800" dirty="0"/>
          </a:p>
          <a:p>
            <a:r>
              <a:rPr lang="en-US" sz="4800" dirty="0"/>
              <a:t>The lack of data problem</a:t>
            </a:r>
          </a:p>
          <a:p>
            <a:r>
              <a:rPr lang="en-US" sz="4800" dirty="0"/>
              <a:t> </a:t>
            </a:r>
            <a:r>
              <a:rPr lang="en-US" sz="4800" dirty="0">
                <a:hlinkClick r:id="rId3"/>
              </a:rPr>
              <a:t>Spotify Playlist Recommender</a:t>
            </a:r>
            <a:endParaRPr lang="en-US" sz="4800" dirty="0"/>
          </a:p>
          <a:p>
            <a:pPr marL="0" indent="0">
              <a:buNone/>
            </a:pPr>
            <a:endParaRPr lang="en-US" sz="4800" dirty="0"/>
          </a:p>
          <a:p>
            <a:endParaRPr lang="en-US" sz="4800" dirty="0"/>
          </a:p>
          <a:p>
            <a:endParaRPr lang="en-US" sz="44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797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Model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 The model recommends books that you’ve already read</a:t>
            </a:r>
          </a:p>
          <a:p>
            <a:r>
              <a:rPr lang="en-US" sz="4800" dirty="0"/>
              <a:t>Puts you into a filter bubble</a:t>
            </a:r>
          </a:p>
          <a:p>
            <a:r>
              <a:rPr lang="en-US" sz="4800" dirty="0"/>
              <a:t>Not </a:t>
            </a:r>
            <a:r>
              <a:rPr lang="en-US" sz="4800" dirty="0">
                <a:hlinkClick r:id="rId3"/>
              </a:rPr>
              <a:t>enough data available</a:t>
            </a:r>
            <a:endParaRPr lang="en-US" sz="4800" dirty="0"/>
          </a:p>
          <a:p>
            <a:r>
              <a:rPr lang="en-US" sz="4800" dirty="0"/>
              <a:t>The model recommends</a:t>
            </a:r>
          </a:p>
          <a:p>
            <a:r>
              <a:rPr lang="en-US" sz="4000" dirty="0"/>
              <a:t> “I like this, </a:t>
            </a:r>
            <a:r>
              <a:rPr lang="en-US" sz="4000" dirty="0">
                <a:hlinkClick r:id="rId4"/>
              </a:rPr>
              <a:t>but I don’t know why”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Get people involved</a:t>
            </a:r>
          </a:p>
          <a:p>
            <a:r>
              <a:rPr lang="en-US" sz="4800" dirty="0"/>
              <a:t> Instrumentation</a:t>
            </a:r>
          </a:p>
          <a:p>
            <a:r>
              <a:rPr lang="en-US" dirty="0"/>
              <a:t>Amazon does not know about books I buy or obtain in other capacities, and it assumes that I'm voracious for more from authors I've already purchased. </a:t>
            </a:r>
          </a:p>
          <a:p>
            <a:r>
              <a:rPr lang="en-US" sz="4800" dirty="0"/>
              <a:t> a simple model could do better</a:t>
            </a:r>
          </a:p>
          <a:p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78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BB32-1063-B14B-AE16-A0D78605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413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Fira Sans Heavy" panose="020B0503050000020004" pitchFamily="34" charset="0"/>
              </a:rPr>
              <a:t>“It is a mistake to think you can solve any major problems just with potatoes.” </a:t>
            </a:r>
            <a:br>
              <a:rPr lang="en-US" sz="6000" b="1" dirty="0">
                <a:latin typeface="Fira Sans Heavy" panose="020B0503050000020004" pitchFamily="34" charset="0"/>
              </a:rPr>
            </a:br>
            <a:r>
              <a:rPr lang="en-US" sz="6000" b="1" dirty="0">
                <a:latin typeface="Fira Sans Heavy" panose="020B0503050000020004" pitchFamily="34" charset="0"/>
              </a:rPr>
              <a:t>― </a:t>
            </a:r>
            <a:r>
              <a:rPr lang="en-US" sz="6000" b="1" dirty="0">
                <a:latin typeface="Fira Sans Heavy" panose="020B0503050000020004" pitchFamily="34" charset="0"/>
                <a:hlinkClick r:id="rId2"/>
              </a:rPr>
              <a:t>Douglas Adams</a:t>
            </a:r>
            <a:endParaRPr lang="en-US" sz="6000" b="1" dirty="0">
              <a:latin typeface="Fira Sans Heavy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14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FD0F5-1A15-504C-9E05-BEA20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AACF0-0EBB-7742-96C7-871CF6AD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4" y="3855747"/>
            <a:ext cx="2632337" cy="2526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B7244-BB73-DA44-9D73-C1CB50D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6854">
            <a:off x="4562943" y="2661780"/>
            <a:ext cx="2610771" cy="1669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6E29BB-F877-2B4B-8C85-22B107861A4F}"/>
              </a:ext>
            </a:extLst>
          </p:cNvPr>
          <p:cNvSpPr txBox="1"/>
          <p:nvPr/>
        </p:nvSpPr>
        <p:spPr>
          <a:xfrm>
            <a:off x="818996" y="800039"/>
            <a:ext cx="10534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Thanks! 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2CE58-1BDB-9D47-BF94-CF074463C20F}"/>
              </a:ext>
            </a:extLst>
          </p:cNvPr>
          <p:cNvSpPr txBox="1"/>
          <p:nvPr/>
        </p:nvSpPr>
        <p:spPr>
          <a:xfrm>
            <a:off x="1891634" y="2121788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CapTech Consulting | @vboykis</a:t>
            </a:r>
          </a:p>
        </p:txBody>
      </p:sp>
    </p:spTree>
    <p:extLst>
      <p:ext uri="{BB962C8B-B14F-4D97-AF65-F5344CB8AC3E}">
        <p14:creationId xmlns:p14="http://schemas.microsoft.com/office/powerpoint/2010/main" val="383151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7EAE-4164-184A-8203-ECF81579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1. Hyped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2. Real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3. How to solve real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46868-5ED5-E84B-81BB-33FBAC7AECAA}"/>
              </a:ext>
            </a:extLst>
          </p:cNvPr>
          <p:cNvSpPr txBox="1"/>
          <p:nvPr/>
        </p:nvSpPr>
        <p:spPr>
          <a:xfrm>
            <a:off x="4356099" y="408197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Agenda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D9EE2-F769-9640-A089-DD0D28FF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2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A371-77F1-144C-B672-B43BAF27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2" y="385012"/>
            <a:ext cx="10956758" cy="5840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b="1" dirty="0">
                <a:latin typeface="Fira Sans ExtraBold" panose="020B0503050000020004" pitchFamily="34" charset="0"/>
              </a:rPr>
              <a:t>“Passion is inversely proportional to the amount of real information available.”</a:t>
            </a:r>
          </a:p>
          <a:p>
            <a:pPr marL="457200" lvl="1" indent="0" algn="r">
              <a:buNone/>
            </a:pPr>
            <a:r>
              <a:rPr lang="en-US" sz="7200" b="1" dirty="0">
                <a:latin typeface="Fira Sans ExtraBold" panose="020B0503050000020004" pitchFamily="34" charset="0"/>
              </a:rPr>
              <a:t>-Benford’s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2024-4967-7D42-A20E-A336560E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938113" y="1832035"/>
            <a:ext cx="106158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dirty="0">
                <a:latin typeface="Fira Sans Book" panose="020B0503050000020004" pitchFamily="34" charset="0"/>
              </a:rPr>
              <a:t> </a:t>
            </a:r>
            <a:r>
              <a:rPr lang="en-US" sz="5400" dirty="0">
                <a:latin typeface="Fira Sans Book" panose="020B0503050000020004" pitchFamily="34" charset="0"/>
              </a:rPr>
              <a:t>The end of human control over decisions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Fira Sans Book" panose="020B0503050000020004" pitchFamily="34" charset="0"/>
              </a:rPr>
              <a:t> Outsourcing of human jobs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Fira Sans Book" panose="020B0503050000020004" pitchFamily="34" charset="0"/>
              </a:rPr>
              <a:t>Robots killing us all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11344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🤖 Things we worry about but shouldn’t 🤖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4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0965-76F0-884B-AD56-3FBCC514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sz="3600" b="1" dirty="0">
                <a:latin typeface="Fira Sans Heavy" panose="020B0503050000020004" pitchFamily="34" charset="0"/>
              </a:rPr>
              <a:t>The end of human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0E20-5256-4F4E-9A5E-0C99D617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“Over half of all jobs will be automated within 10-20 years”</a:t>
            </a:r>
          </a:p>
          <a:p>
            <a:pPr lvl="1"/>
            <a:r>
              <a:rPr lang="en-US" sz="4000" dirty="0"/>
              <a:t>" In </a:t>
            </a:r>
            <a:r>
              <a:rPr lang="en-US" sz="4000" dirty="0">
                <a:hlinkClick r:id="rId3"/>
              </a:rPr>
              <a:t>the US alone</a:t>
            </a:r>
            <a:r>
              <a:rPr lang="en-US" sz="4000" dirty="0"/>
              <a:t>, between 39 and 73 million jobs stand to be automated — making up around a third of the total workforce."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1C2F2-E89A-A540-BD96-BEA4329F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FE379-DEB9-2D46-A029-CDAC96C7A312}"/>
              </a:ext>
            </a:extLst>
          </p:cNvPr>
          <p:cNvSpPr txBox="1"/>
          <p:nvPr/>
        </p:nvSpPr>
        <p:spPr>
          <a:xfrm>
            <a:off x="2053389" y="5390147"/>
            <a:ext cx="781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/>
              <a:t>The future of employment: How susceptible are jobs to computerization?</a:t>
            </a:r>
            <a:br>
              <a:rPr lang="en-US" dirty="0"/>
            </a:br>
            <a:r>
              <a:rPr lang="en-US" dirty="0"/>
              <a:t>Frey and Osborne, 2013 </a:t>
            </a:r>
          </a:p>
        </p:txBody>
      </p:sp>
    </p:spTree>
    <p:extLst>
      <p:ext uri="{BB962C8B-B14F-4D97-AF65-F5344CB8AC3E}">
        <p14:creationId xmlns:p14="http://schemas.microsoft.com/office/powerpoint/2010/main" val="12782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3600" b="1" dirty="0">
                <a:latin typeface="Fira Sans Heavy" panose="020B0503050000020004" pitchFamily="34" charset="0"/>
              </a:rPr>
              <a:t>The hard problems are still human problems</a:t>
            </a:r>
            <a:endParaRPr lang="en-US" sz="4000" b="1" dirty="0">
              <a:latin typeface="Fira Sans Heavy" panose="020B05030500000200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98385-6AD4-364F-82D9-23120DF6F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🚀🌕 </a:t>
            </a:r>
            <a:r>
              <a:rPr lang="en-US" sz="4800" dirty="0">
                <a:hlinkClick r:id="rId2"/>
              </a:rPr>
              <a:t>Lunar Module Descent</a:t>
            </a:r>
            <a:r>
              <a:rPr lang="en-US" sz="4800" dirty="0"/>
              <a:t> – Manual Mode </a:t>
            </a:r>
          </a:p>
          <a:p>
            <a:r>
              <a:rPr lang="en-US" sz="4800" dirty="0">
                <a:hlinkClick r:id="rId3"/>
              </a:rPr>
              <a:t>GrubHub</a:t>
            </a:r>
            <a:r>
              <a:rPr lang="en-US" sz="4800" dirty="0"/>
              <a:t> – Creating a data dictionary of foods </a:t>
            </a:r>
          </a:p>
          <a:p>
            <a:r>
              <a:rPr lang="en-US" sz="4800" dirty="0"/>
              <a:t> The outsourcing study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786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 </a:t>
            </a:r>
            <a:r>
              <a:rPr lang="en-US" sz="4000" b="1" dirty="0">
                <a:latin typeface="Fira Sans Heavy" panose="020B0503050000020004" pitchFamily="34" charset="0"/>
              </a:rPr>
              <a:t>The hard problems are still human 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85AF0-28F9-D843-B637-17FF6569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89" y="2010561"/>
            <a:ext cx="7998470" cy="3045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6D7CA-C649-2645-ADF1-BA86A00F2E49}"/>
              </a:ext>
            </a:extLst>
          </p:cNvPr>
          <p:cNvSpPr txBox="1"/>
          <p:nvPr/>
        </p:nvSpPr>
        <p:spPr>
          <a:xfrm>
            <a:off x="2053389" y="5390147"/>
            <a:ext cx="781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Source: </a:t>
            </a:r>
            <a:r>
              <a:rPr lang="en-US" dirty="0"/>
              <a:t>The future of employment: How susceptible are jobs to computerization?</a:t>
            </a:r>
            <a:br>
              <a:rPr lang="en-US" dirty="0"/>
            </a:br>
            <a:r>
              <a:rPr lang="en-US" dirty="0"/>
              <a:t>Frey and Osborne, 2013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CE557-E933-2D44-A099-C6BAB332A56A}"/>
              </a:ext>
            </a:extLst>
          </p:cNvPr>
          <p:cNvSpPr/>
          <p:nvPr/>
        </p:nvSpPr>
        <p:spPr>
          <a:xfrm>
            <a:off x="2053389" y="3272589"/>
            <a:ext cx="1379622" cy="304800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BD683E-5722-8744-A6B7-29CA12370CBB}"/>
              </a:ext>
            </a:extLst>
          </p:cNvPr>
          <p:cNvSpPr/>
          <p:nvPr/>
        </p:nvSpPr>
        <p:spPr>
          <a:xfrm>
            <a:off x="6392778" y="3577389"/>
            <a:ext cx="1379622" cy="304800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3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b="1" dirty="0">
                <a:latin typeface="Fira Sans Heavy" panose="020B0503050000020004" pitchFamily="34" charset="0"/>
              </a:rPr>
              <a:t>Self-driving cars are going to radically change our society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>
                <a:hlinkClick r:id="rId2" invalidUrl="http://:](https://www.ted.com/talks/elon_musk_the_future_we_re_building_and_boring"/>
              </a:rPr>
              <a:t>Elon Musk</a:t>
            </a:r>
            <a:r>
              <a:rPr lang="en-US" sz="4800" dirty="0"/>
              <a:t>: We are two years away from sleeping in our cars</a:t>
            </a:r>
          </a:p>
          <a:p>
            <a:r>
              <a:rPr lang="en-US" sz="4800" dirty="0"/>
              <a:t>“</a:t>
            </a:r>
            <a:r>
              <a:rPr lang="en-US" sz="4800" dirty="0">
                <a:hlinkClick r:id="rId3"/>
              </a:rPr>
              <a:t>Autonomous cars are</a:t>
            </a:r>
            <a:r>
              <a:rPr lang="en-US" sz="4800" dirty="0"/>
              <a:t> going to change everything” </a:t>
            </a:r>
          </a:p>
          <a:p>
            <a:pPr lvl="1"/>
            <a:r>
              <a:rPr lang="en-US" sz="4400" dirty="0"/>
              <a:t>Land use</a:t>
            </a:r>
          </a:p>
          <a:p>
            <a:pPr lvl="1"/>
            <a:r>
              <a:rPr lang="en-US" sz="4400" dirty="0"/>
              <a:t>Commuting marginal costs</a:t>
            </a:r>
          </a:p>
          <a:p>
            <a:endParaRPr lang="en-US" sz="4800" dirty="0"/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863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32758</TotalTime>
  <Words>900</Words>
  <Application>Microsoft Macintosh PowerPoint</Application>
  <PresentationFormat>Widescreen</PresentationFormat>
  <Paragraphs>159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Calibri</vt:lpstr>
      <vt:lpstr>Calibri Light</vt:lpstr>
      <vt:lpstr>Fira Code</vt:lpstr>
      <vt:lpstr>Fira Sans</vt:lpstr>
      <vt:lpstr>Fira Sans Book</vt:lpstr>
      <vt:lpstr>Fira Sans ExtraBold</vt:lpstr>
      <vt:lpstr>Fira Sans Heavy</vt:lpstr>
      <vt:lpstr>Fira Sans Medium</vt:lpstr>
      <vt:lpstr>SignPainter HouseScript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Hype: The end of human decision-making</vt:lpstr>
      <vt:lpstr>Reality: The hard problems are still human problems</vt:lpstr>
      <vt:lpstr>Reality:  The hard problems are still human problems</vt:lpstr>
      <vt:lpstr>Hype: Self-driving cars are going to radically change our society</vt:lpstr>
      <vt:lpstr>Reality: We still don’t have enough data for self-driving cars to be accurate</vt:lpstr>
      <vt:lpstr>Hype: Robots will kill us</vt:lpstr>
      <vt:lpstr>Reality: AGI is still a long time away because robots can’t context-switch like people</vt:lpstr>
      <vt:lpstr>What are people on the ground worried about?</vt:lpstr>
      <vt:lpstr>PowerPoint Presentation</vt:lpstr>
      <vt:lpstr>PowerPoint Presentation</vt:lpstr>
      <vt:lpstr>PowerPoint Presentation</vt:lpstr>
      <vt:lpstr>Problem: You have an in-house web app and no recommendations. </vt:lpstr>
      <vt:lpstr>Solution: A bespoke AI-based application that interfaces with your existing web app to offer personalized recommendations. </vt:lpstr>
      <vt:lpstr>PowerPoint Presentation</vt:lpstr>
      <vt:lpstr>Problem: Moving data to the cloud</vt:lpstr>
      <vt:lpstr>Moving data to the cloud</vt:lpstr>
      <vt:lpstr>Problem: Data security and privacy</vt:lpstr>
      <vt:lpstr>Data security and privacy</vt:lpstr>
      <vt:lpstr>Problem: Neural Network intent</vt:lpstr>
      <vt:lpstr>Model Intent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Boykis</dc:creator>
  <cp:lastModifiedBy>Victoria Boykis</cp:lastModifiedBy>
  <cp:revision>105</cp:revision>
  <cp:lastPrinted>2018-05-29T00:19:06Z</cp:lastPrinted>
  <dcterms:created xsi:type="dcterms:W3CDTF">2018-05-04T18:18:15Z</dcterms:created>
  <dcterms:modified xsi:type="dcterms:W3CDTF">2018-05-29T11:56:10Z</dcterms:modified>
</cp:coreProperties>
</file>